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作者和日期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01675">
              <a:lnSpc>
                <a:spcPct val="100000"/>
              </a:lnSpc>
              <a:spcBef>
                <a:spcPts val="0"/>
              </a:spcBef>
              <a:buSzTx/>
              <a:buNone/>
              <a:defRPr b="1" sz="3060"/>
            </a:lvl1pPr>
          </a:lstStyle>
          <a:p>
            <a:pPr/>
            <a:r>
              <a:t>作者和日期</a:t>
            </a:r>
          </a:p>
        </p:txBody>
      </p:sp>
      <p:sp>
        <p:nvSpPr>
          <p:cNvPr id="12" name="簡報標題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簡報標題</a:t>
            </a:r>
          </a:p>
        </p:txBody>
      </p:sp>
      <p:sp>
        <p:nvSpPr>
          <p:cNvPr id="13" name="內文層級一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簡報副標題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投影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投影片標題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投影片標題</a:t>
            </a:r>
          </a:p>
        </p:txBody>
      </p:sp>
      <p:sp>
        <p:nvSpPr>
          <p:cNvPr id="100" name="投影片副標題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26440">
              <a:lnSpc>
                <a:spcPct val="100000"/>
              </a:lnSpc>
              <a:spcBef>
                <a:spcPts val="0"/>
              </a:spcBef>
              <a:buSzTx/>
              <a:buNone/>
              <a:defRPr b="1" sz="4840"/>
            </a:lvl1pPr>
          </a:lstStyle>
          <a:p>
            <a:pPr/>
            <a:r>
              <a:t>投影片副標題</a:t>
            </a:r>
          </a:p>
        </p:txBody>
      </p:sp>
      <p:sp>
        <p:nvSpPr>
          <p:cNvPr id="101" name="投影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議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議程標題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議程標題</a:t>
            </a:r>
          </a:p>
        </p:txBody>
      </p:sp>
      <p:sp>
        <p:nvSpPr>
          <p:cNvPr id="109" name="議程副標題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26440">
              <a:lnSpc>
                <a:spcPct val="100000"/>
              </a:lnSpc>
              <a:spcBef>
                <a:spcPts val="0"/>
              </a:spcBef>
              <a:buSzTx/>
              <a:buNone/>
              <a:defRPr b="1" sz="4840"/>
            </a:lvl1pPr>
          </a:lstStyle>
          <a:p>
            <a:pPr/>
            <a:r>
              <a:t>議程副標題</a:t>
            </a:r>
          </a:p>
        </p:txBody>
      </p:sp>
      <p:sp>
        <p:nvSpPr>
          <p:cNvPr id="110" name="內文層級一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議程主題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投影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聲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內文層級一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聲明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投影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大型資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內文層級一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事實資料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726440">
              <a:lnSpc>
                <a:spcPct val="100000"/>
              </a:lnSpc>
              <a:spcBef>
                <a:spcPts val="0"/>
              </a:spcBef>
              <a:buSzTx/>
              <a:buNone/>
              <a:defRPr b="1" sz="4840"/>
            </a:lvl1pPr>
          </a:lstStyle>
          <a:p>
            <a:pPr/>
            <a:r>
              <a:t>事實資料</a:t>
            </a:r>
          </a:p>
        </p:txBody>
      </p:sp>
      <p:sp>
        <p:nvSpPr>
          <p:cNvPr id="128" name="投影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引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引文來源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01675">
              <a:lnSpc>
                <a:spcPct val="100000"/>
              </a:lnSpc>
              <a:spcBef>
                <a:spcPts val="0"/>
              </a:spcBef>
              <a:buSzTx/>
              <a:buNone/>
              <a:defRPr b="1" sz="3060"/>
            </a:lvl1pPr>
          </a:lstStyle>
          <a:p>
            <a:pPr/>
            <a:r>
              <a:t>引文來源</a:t>
            </a:r>
          </a:p>
        </p:txBody>
      </p:sp>
      <p:sp>
        <p:nvSpPr>
          <p:cNvPr id="136" name="內文層級一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「名言語錄」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投影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相片 - 一頁三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一碗沙律、炒飯、烚蛋和筷子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裝着三文魚餅、沙律和鷹嘴豆泥的碗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一碗意大利闊麵配番荽牛油、烤榛子和巴馬臣芝士片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投影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相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一碗沙律、炒飯、烚蛋和筷子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投影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投影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與相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牛油果和青檸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簡報標題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簡報標題</a:t>
            </a:r>
          </a:p>
        </p:txBody>
      </p:sp>
      <p:sp>
        <p:nvSpPr>
          <p:cNvPr id="23" name="作者和日期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01675">
              <a:lnSpc>
                <a:spcPct val="100000"/>
              </a:lnSpc>
              <a:spcBef>
                <a:spcPts val="0"/>
              </a:spcBef>
              <a:buSzTx/>
              <a:buNone/>
              <a:defRPr b="1" sz="3060"/>
            </a:lvl1pPr>
          </a:lstStyle>
          <a:p>
            <a:pPr/>
            <a:r>
              <a:t>作者和日期</a:t>
            </a:r>
          </a:p>
        </p:txBody>
      </p:sp>
      <p:sp>
        <p:nvSpPr>
          <p:cNvPr id="24" name="內文層級一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簡報副標題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投影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替用標題與相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裝着三文魚餅、沙律和鷹嘴豆泥的碗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投影片標題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投影片標題</a:t>
            </a:r>
          </a:p>
        </p:txBody>
      </p:sp>
      <p:sp>
        <p:nvSpPr>
          <p:cNvPr id="34" name="內文層級一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投影片副標題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投影片編號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與項目符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投影片標題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投影片標題</a:t>
            </a:r>
          </a:p>
        </p:txBody>
      </p:sp>
      <p:sp>
        <p:nvSpPr>
          <p:cNvPr id="43" name="投影片副標題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26440">
              <a:lnSpc>
                <a:spcPct val="100000"/>
              </a:lnSpc>
              <a:spcBef>
                <a:spcPts val="0"/>
              </a:spcBef>
              <a:buSzTx/>
              <a:buNone/>
              <a:defRPr b="1" sz="4840"/>
            </a:lvl1pPr>
          </a:lstStyle>
          <a:p>
            <a:pPr/>
            <a:r>
              <a:t>投影片副標題</a:t>
            </a:r>
          </a:p>
        </p:txBody>
      </p:sp>
      <p:sp>
        <p:nvSpPr>
          <p:cNvPr id="44" name="內文層級一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投影片項目符號文字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投影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項目符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內文層級一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投影片項目符號文字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投影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、項目符號與相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投影片副標題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26440">
              <a:lnSpc>
                <a:spcPct val="100000"/>
              </a:lnSpc>
              <a:spcBef>
                <a:spcPts val="0"/>
              </a:spcBef>
              <a:buSzTx/>
              <a:buNone/>
              <a:defRPr b="1" sz="4840"/>
            </a:lvl1pPr>
          </a:lstStyle>
          <a:p>
            <a:pPr/>
            <a:r>
              <a:t>投影片副標題</a:t>
            </a:r>
          </a:p>
        </p:txBody>
      </p:sp>
      <p:sp>
        <p:nvSpPr>
          <p:cNvPr id="61" name="內文層級一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投影片項目符號文字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一碗意大利闊麵配番荽牛油、烤榛子和巴馬臣芝士片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投影片標題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投影片標題</a:t>
            </a:r>
          </a:p>
        </p:txBody>
      </p:sp>
      <p:sp>
        <p:nvSpPr>
          <p:cNvPr id="64" name="投影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、項目符號與小型直播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投影片副標題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26440">
              <a:lnSpc>
                <a:spcPct val="100000"/>
              </a:lnSpc>
              <a:spcBef>
                <a:spcPts val="0"/>
              </a:spcBef>
              <a:buSzTx/>
              <a:buNone/>
              <a:defRPr b="1" sz="4840"/>
            </a:lvl1pPr>
          </a:lstStyle>
          <a:p>
            <a:pPr/>
            <a:r>
              <a:t>投影片副標題</a:t>
            </a:r>
          </a:p>
        </p:txBody>
      </p:sp>
      <p:sp>
        <p:nvSpPr>
          <p:cNvPr id="72" name="內文層級一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投影片項目符號文字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投影片標題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投影片標題</a:t>
            </a:r>
          </a:p>
        </p:txBody>
      </p:sp>
      <p:sp>
        <p:nvSpPr>
          <p:cNvPr id="74" name="投影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、項目符號與大型直播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投影片副標題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26440">
              <a:lnSpc>
                <a:spcPct val="100000"/>
              </a:lnSpc>
              <a:spcBef>
                <a:spcPts val="0"/>
              </a:spcBef>
              <a:buSzTx/>
              <a:buNone/>
              <a:defRPr b="1" sz="4840"/>
            </a:lvl1pPr>
          </a:lstStyle>
          <a:p>
            <a:pPr/>
            <a:r>
              <a:t>投影片副標題</a:t>
            </a:r>
          </a:p>
        </p:txBody>
      </p:sp>
      <p:sp>
        <p:nvSpPr>
          <p:cNvPr id="82" name="內文層級一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投影片項目符號文字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投影片標題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投影片標題</a:t>
            </a:r>
          </a:p>
        </p:txBody>
      </p:sp>
      <p:sp>
        <p:nvSpPr>
          <p:cNvPr id="84" name="投影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章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章節標題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章節標題</a:t>
            </a:r>
          </a:p>
        </p:txBody>
      </p:sp>
      <p:sp>
        <p:nvSpPr>
          <p:cNvPr id="92" name="投影片編號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標題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投影片標題</a:t>
            </a:r>
          </a:p>
        </p:txBody>
      </p:sp>
      <p:sp>
        <p:nvSpPr>
          <p:cNvPr id="3" name="內文層級一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投影片項目符號文字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投影片編號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1「你們要謹慎，不可故意在人面前表現虔誠，叫他們看見，若是這樣，就不能得你們天父的賞賜了。…"/>
          <p:cNvSpPr txBox="1"/>
          <p:nvPr>
            <p:ph type="body" idx="1"/>
          </p:nvPr>
        </p:nvSpPr>
        <p:spPr>
          <a:xfrm>
            <a:off x="1206500" y="1499756"/>
            <a:ext cx="21971000" cy="11004760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7000">
                <a:latin typeface="Tahoma"/>
                <a:ea typeface="Tahoma"/>
                <a:cs typeface="Tahoma"/>
                <a:sym typeface="Tahoma"/>
              </a:defRPr>
            </a:pPr>
            <a:r>
              <a:rPr>
                <a:solidFill>
                  <a:srgbClr val="AAAAAA"/>
                </a:solidFill>
              </a:rPr>
              <a:t>1</a:t>
            </a:r>
            <a:r>
              <a:t>「你們要謹慎，不可故意在人面前表現虔誠，叫他們看見，若是這樣，就不能得你們天父的賞賜了。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7000">
                <a:latin typeface="Tahoma"/>
                <a:ea typeface="Tahoma"/>
                <a:cs typeface="Tahoma"/>
                <a:sym typeface="Tahoma"/>
              </a:defRPr>
            </a:pPr>
            <a:r>
              <a:rPr>
                <a:solidFill>
                  <a:srgbClr val="AAAAAA"/>
                </a:solidFill>
              </a:rPr>
              <a:t>2</a:t>
            </a:r>
            <a:r>
              <a:t>「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所以</a:t>
            </a:r>
            <a:r>
              <a:t>，</a:t>
            </a:r>
            <a:r>
              <a:rPr u="sng"/>
              <a:t>你施捨的時候</a:t>
            </a:r>
            <a:r>
              <a:t>，不可叫人在你前面吹號，像那假冒為善的人在會堂裏和街道上所做的，故意要得人的稱讚。我實在告訴你們，他們已經得了他們的賞賜。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7000">
                <a:latin typeface="Tahoma"/>
                <a:ea typeface="Tahoma"/>
                <a:cs typeface="Tahoma"/>
                <a:sym typeface="Tahoma"/>
              </a:defRPr>
            </a:pPr>
            <a:r>
              <a:rPr>
                <a:solidFill>
                  <a:srgbClr val="AAAAAA"/>
                </a:solidFill>
              </a:rPr>
              <a:t>3</a:t>
            </a:r>
            <a:r>
              <a:rPr u="sng"/>
              <a:t>你施捨的時候</a:t>
            </a:r>
            <a:r>
              <a:t>，不要讓左手知道右手所做的，</a:t>
            </a:r>
            <a:r>
              <a:rPr>
                <a:solidFill>
                  <a:srgbClr val="AAAAAA"/>
                </a:solidFill>
              </a:rPr>
              <a:t>4</a:t>
            </a:r>
            <a:r>
              <a:t>好使你隱祕地施捨；你父在隱祕中察看，必然賞賜你。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問題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45738">
              <a:defRPr spc="-149" sz="7480"/>
            </a:lvl1pPr>
          </a:lstStyle>
          <a:p>
            <a:pPr/>
            <a:r>
              <a:t>問題</a:t>
            </a:r>
          </a:p>
        </p:txBody>
      </p:sp>
      <p:sp>
        <p:nvSpPr>
          <p:cNvPr id="174" name="1、為什麼不可故意在人面前表現虔誠？…"/>
          <p:cNvSpPr txBox="1"/>
          <p:nvPr>
            <p:ph type="body" idx="1"/>
          </p:nvPr>
        </p:nvSpPr>
        <p:spPr>
          <a:xfrm>
            <a:off x="1206500" y="2978749"/>
            <a:ext cx="21971000" cy="8256012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7000">
                <a:latin typeface="Tahoma"/>
                <a:ea typeface="Tahoma"/>
                <a:cs typeface="Tahoma"/>
                <a:sym typeface="Tahoma"/>
              </a:defRPr>
            </a:pPr>
            <a:r>
              <a:t>1、為什麼不可故意在人面前表現虔誠？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7000">
                <a:latin typeface="Tahoma"/>
                <a:ea typeface="Tahoma"/>
                <a:cs typeface="Tahoma"/>
                <a:sym typeface="Tahoma"/>
              </a:defRPr>
            </a:pPr>
            <a:r>
              <a:t>2、不要讓左手知道右手所做的，什麼意思？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7000">
                <a:latin typeface="Tahoma"/>
                <a:ea typeface="Tahoma"/>
                <a:cs typeface="Tahoma"/>
                <a:sym typeface="Tahoma"/>
              </a:defRPr>
            </a:pPr>
            <a:r>
              <a:t>3、假冒為善的人是怎樣的？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7000">
                <a:latin typeface="Tahoma"/>
                <a:ea typeface="Tahoma"/>
                <a:cs typeface="Tahoma"/>
                <a:sym typeface="Tahoma"/>
              </a:defRPr>
            </a:pPr>
            <a:r>
              <a:t>4、應該怎麼施捨？為什麼神要這樣吩咐，有什麼啟示？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連接詞「所以」，表明1節是原因，2節開始是展開說明。…"/>
          <p:cNvSpPr txBox="1"/>
          <p:nvPr>
            <p:ph type="body" idx="1"/>
          </p:nvPr>
        </p:nvSpPr>
        <p:spPr>
          <a:xfrm>
            <a:off x="1206500" y="3566598"/>
            <a:ext cx="21971000" cy="8256012"/>
          </a:xfrm>
          <a:prstGeom prst="rect">
            <a:avLst/>
          </a:prstGeom>
        </p:spPr>
        <p:txBody>
          <a:bodyPr/>
          <a:lstStyle/>
          <a:p>
            <a:pPr marL="609600" indent="-609600">
              <a:defRPr sz="6000"/>
            </a:pPr>
            <a:r>
              <a:t>連接詞「所以」，表明1節是原因，2節開始是展開說明。</a:t>
            </a:r>
          </a:p>
          <a:p>
            <a:pPr marL="609600" indent="-609600">
              <a:defRPr sz="6000"/>
            </a:pPr>
            <a:r>
              <a:t>猶太人三項敬虔的屬靈操練，施捨、禱告、禁食。</a:t>
            </a:r>
          </a:p>
          <a:p>
            <a:pPr marL="609600" indent="-609600">
              <a:defRPr sz="6000"/>
            </a:pPr>
            <a:r>
              <a:t>假冒為善的人</a:t>
            </a:r>
            <a:r>
              <a:rPr>
                <a:latin typeface="Times Roman"/>
                <a:ea typeface="Times Roman"/>
                <a:cs typeface="Times Roman"/>
                <a:sym typeface="Times Roman"/>
              </a:rPr>
              <a:t>ὑποκριτής</a:t>
            </a:r>
            <a:r>
              <a:t> hypocrite，原文指“演戏的人”，在人生舞台上扮演某些角色，只为博取周围的人的赞赏。耶穌將不是真心施捨的人，形容為演員。</a:t>
            </a:r>
          </a:p>
        </p:txBody>
      </p:sp>
      <p:sp>
        <p:nvSpPr>
          <p:cNvPr id="177" name="解經步驟一：邏輯單元、歷史背景、字詞"/>
          <p:cNvSpPr txBox="1"/>
          <p:nvPr>
            <p:ph type="title"/>
          </p:nvPr>
        </p:nvSpPr>
        <p:spPr>
          <a:xfrm>
            <a:off x="1206500" y="703276"/>
            <a:ext cx="21971000" cy="1433163"/>
          </a:xfrm>
          <a:prstGeom prst="rect">
            <a:avLst/>
          </a:prstGeom>
        </p:spPr>
        <p:txBody>
          <a:bodyPr/>
          <a:lstStyle>
            <a:lvl1pPr defTabSz="2145738">
              <a:defRPr spc="-149" sz="7480"/>
            </a:lvl1pPr>
          </a:lstStyle>
          <a:p>
            <a:pPr/>
            <a:r>
              <a:t>解經步驟一：邏輯單元、歷史背景、字詞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解經步驟二：重複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45738">
              <a:defRPr spc="-149" sz="7480"/>
            </a:lvl1pPr>
          </a:lstStyle>
          <a:p>
            <a:pPr/>
            <a:r>
              <a:t>解經步驟二：重複</a:t>
            </a:r>
          </a:p>
        </p:txBody>
      </p:sp>
      <p:sp>
        <p:nvSpPr>
          <p:cNvPr id="180" name="重複詞語：故意、賞賜、隱祕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7000">
                <a:latin typeface="Tahoma"/>
                <a:ea typeface="Tahoma"/>
                <a:cs typeface="Tahoma"/>
                <a:sym typeface="Tahoma"/>
              </a:defRPr>
            </a:pPr>
            <a:r>
              <a:t>重複詞語：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故意、賞賜、隱祕</a:t>
            </a:r>
            <a:endParaRPr>
              <a:solidFill>
                <a:schemeClr val="accent5">
                  <a:hueOff val="-82419"/>
                  <a:satOff val="-9513"/>
                  <a:lumOff val="-16343"/>
                </a:schemeClr>
              </a:solidFill>
            </a:endParaRP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7000">
                <a:latin typeface="Tahoma"/>
                <a:ea typeface="Tahoma"/>
                <a:cs typeface="Tahoma"/>
                <a:sym typeface="Tahoma"/>
              </a:defRPr>
            </a:pPr>
            <a:r>
              <a:t>重複結構：</a:t>
            </a:r>
            <a:r>
              <a:rPr u="sng"/>
              <a:t>你施捨的時候⋯⋯賞賜。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解經步驟三：比喻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45738">
              <a:defRPr spc="-149" sz="7480"/>
            </a:lvl1pPr>
          </a:lstStyle>
          <a:p>
            <a:pPr/>
            <a:r>
              <a:t>解經步驟三：比喻</a:t>
            </a:r>
          </a:p>
        </p:txBody>
      </p:sp>
      <p:sp>
        <p:nvSpPr>
          <p:cNvPr id="183" name="耶穌將故意在人前施捨的人，形容為演員、戲子（假冒為善）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609600" indent="-609600">
              <a:defRPr sz="6000"/>
            </a:pPr>
            <a:r>
              <a:t>耶穌將故意在人前施捨的人，形容為演員、戲子（假冒為善）</a:t>
            </a:r>
          </a:p>
          <a:p>
            <a:pPr marL="609600" indent="-609600">
              <a:defRPr sz="6000"/>
            </a:pPr>
            <a:r>
              <a:t>不可叫人在你前面吹號（比喻高調）</a:t>
            </a:r>
          </a:p>
          <a:p>
            <a:pPr marL="609600" indent="-609600">
              <a:defRPr sz="6000"/>
            </a:pP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不要讓左手知道右手所做的（比喻隱密）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解釋之後，總結應用原則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45738">
              <a:defRPr spc="-149" sz="7480"/>
            </a:lvl1pPr>
          </a:lstStyle>
          <a:p>
            <a:pPr/>
            <a:r>
              <a:t>解釋之後，總結應用原則</a:t>
            </a:r>
          </a:p>
        </p:txBody>
      </p:sp>
      <p:sp>
        <p:nvSpPr>
          <p:cNvPr id="186" name="經文告訴我們施捨要隱秘，不要故意做給人看。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609600" indent="-609600">
              <a:defRPr sz="6300"/>
            </a:pPr>
            <a:r>
              <a:t>經文告訴我們施捨要隱秘，不要故意做給人看。</a:t>
            </a:r>
          </a:p>
          <a:p>
            <a:pPr marL="609600" indent="-609600">
              <a:defRPr sz="6300"/>
            </a:pPr>
            <a:r>
              <a:t>為什麼要隱秘地施捨，才能得到天父的賞賜？</a:t>
            </a:r>
          </a:p>
          <a:p>
            <a:pPr marL="609600" indent="-609600">
              <a:defRPr sz="6300"/>
            </a:pPr>
            <a:r>
              <a:t>應用原則是什麼？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16「你們禁食的時候，不可像那假冒為善的人，臉上帶著愁容；因為他們蓬頭垢面，故意讓人看出他們在禁食。我實在告訴你們，他們已經得了他們的賞賜。…"/>
          <p:cNvSpPr txBox="1"/>
          <p:nvPr>
            <p:ph type="body" idx="1"/>
          </p:nvPr>
        </p:nvSpPr>
        <p:spPr>
          <a:xfrm>
            <a:off x="1371097" y="2343872"/>
            <a:ext cx="21971001" cy="8256011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7000">
                <a:latin typeface="Tahoma"/>
                <a:ea typeface="Tahoma"/>
                <a:cs typeface="Tahoma"/>
                <a:sym typeface="Tahoma"/>
              </a:defRPr>
            </a:pPr>
            <a:r>
              <a:rPr>
                <a:solidFill>
                  <a:srgbClr val="AAAAAA"/>
                </a:solidFill>
              </a:rPr>
              <a:t>16</a:t>
            </a:r>
            <a:r>
              <a:t>「你們禁食的時候，不可像那假冒為善的人，臉上帶著愁容；因為他們蓬頭垢面，故意讓人看出他們在禁食。我實在告訴你們，他們已經得了他們的賞賜。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7000">
                <a:latin typeface="Tahoma"/>
                <a:ea typeface="Tahoma"/>
                <a:cs typeface="Tahoma"/>
                <a:sym typeface="Tahoma"/>
              </a:defRPr>
            </a:pPr>
            <a:r>
              <a:rPr>
                <a:solidFill>
                  <a:srgbClr val="AAAAAA"/>
                </a:solidFill>
              </a:rPr>
              <a:t>17</a:t>
            </a:r>
            <a:r>
              <a:t>你禁食的時候，要梳頭洗臉，</a:t>
            </a:r>
            <a:r>
              <a:rPr>
                <a:solidFill>
                  <a:srgbClr val="AAAAAA"/>
                </a:solidFill>
              </a:rPr>
              <a:t>18</a:t>
            </a:r>
            <a:r>
              <a:t>不要讓人看出你在禁食，</a:t>
            </a:r>
            <a:r>
              <a:rPr>
                <a:solidFill>
                  <a:schemeClr val="accent5">
                    <a:lumOff val="-29866"/>
                  </a:schemeClr>
                </a:solidFill>
              </a:rPr>
              <a:t>只讓你隱祕中的父看見</a:t>
            </a:r>
            <a:r>
              <a:t>；你父在隱祕中察看，必然賞賜你。」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